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30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261" r:id="rId16"/>
    <p:sldId id="262" r:id="rId17"/>
    <p:sldId id="263" r:id="rId18"/>
    <p:sldId id="264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oboto Regular" panose="02000000000000000000" pitchFamily="2" charset="0"/>
      <p:regular r:id="rId36"/>
      <p:bold r:id="rId37"/>
      <p:italic r:id="rId38"/>
      <p:boldItalic r:id="rId39"/>
    </p:embeddedFont>
    <p:embeddedFont>
      <p:font typeface="Rubik" pitchFamily="2" charset="-79"/>
      <p:regular r:id="rId40"/>
      <p:bold r:id="rId41"/>
      <p:italic r:id="rId42"/>
      <p:boldItalic r:id="rId43"/>
    </p:embeddedFont>
    <p:embeddedFont>
      <p:font typeface="Rubik Medium" pitchFamily="2" charset="-79"/>
      <p:regular r:id="rId44"/>
      <p:italic r:id="rId45"/>
    </p:embeddedFont>
    <p:embeddedFont>
      <p:font typeface="Rubik SemiBold" pitchFamily="2" charset="-79"/>
      <p:regular r:id="rId46"/>
      <p:bold r:id="rId47"/>
      <p:italic r:id="rId48"/>
      <p:boldItalic r:id="rId49"/>
    </p:embeddedFont>
    <p:embeddedFont>
      <p:font typeface="Source Code Pro" panose="020B0509030403020204" pitchFamily="49" charset="0"/>
      <p:regular r:id="rId50"/>
      <p:bold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84"/>
            <p14:sldId id="485"/>
            <p14:sldId id="486"/>
            <p14:sldId id="487"/>
            <p14:sldId id="491"/>
            <p14:sldId id="492"/>
            <p14:sldId id="488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24" autoAdjust="0"/>
    <p:restoredTop sz="96327" autoAdjust="0"/>
  </p:normalViewPr>
  <p:slideViewPr>
    <p:cSldViewPr snapToGrid="0">
      <p:cViewPr>
        <p:scale>
          <a:sx n="76" d="100"/>
          <a:sy n="76" d="100"/>
        </p:scale>
        <p:origin x="1368" y="13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8B9683A-46D5-2B47-9827-DAA54AF984A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6D11767-687F-FB4C-9C54-FA474C376C7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1.0535260697346479E-2"/>
                  <c:y val="1.7942990537444033E-2"/>
                </c:manualLayout>
              </c:layout>
              <c:tx>
                <c:rich>
                  <a:bodyPr/>
                  <a:lstStyle/>
                  <a:p>
                    <a:fld id="{F9B769EC-E8BD-2C4E-8341-228CDB38AF2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83B457A1-8F6A-4F4F-9477-FAFF109E8F5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1.2360638600839784E-2"/>
                  <c:y val="-5.1265687249840101E-3"/>
                </c:manualLayout>
              </c:layout>
              <c:tx>
                <c:rich>
                  <a:bodyPr/>
                  <a:lstStyle/>
                  <a:p>
                    <a:fld id="{7D6F3E72-2608-6E46-90FA-01A357E27DB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7.7946273745799115E-3"/>
                  <c:y val="-1.025313744996802E-2"/>
                </c:manualLayout>
              </c:layout>
              <c:tx>
                <c:rich>
                  <a:bodyPr/>
                  <a:lstStyle/>
                  <a:p>
                    <a:fld id="{43EA293C-B267-2844-9BC9-0B2FDFD14A3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9.9720538236030519E-3"/>
                  <c:y val="-7.6898530874760142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90364543644E-3"/>
                  <c:y val="-7.6898530874761088E-3"/>
                </c:manualLayout>
              </c:layout>
              <c:tx>
                <c:rich>
                  <a:bodyPr/>
                  <a:lstStyle/>
                  <a:p>
                    <a:fld id="{C02F6333-9A20-8642-9BDB-258E186AF2D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1.1265907452472179E-3"/>
                  <c:y val="7.6898530874760142E-3"/>
                </c:manualLayout>
              </c:layout>
              <c:tx>
                <c:rich>
                  <a:bodyPr/>
                  <a:lstStyle/>
                  <a:p>
                    <a:fld id="{43B3D140-CB39-964F-9FA7-C1F6F3760BC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7.4477117641030492E-3"/>
                  <c:y val="3.3322696712395967E-2"/>
                </c:manualLayout>
              </c:layout>
              <c:tx>
                <c:rich>
                  <a:bodyPr/>
                  <a:lstStyle/>
                  <a:p>
                    <a:fld id="{D219FDF5-39F2-6240-AFC6-1C80469FD26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6AFF5A8-AB01-D647-B5DD-D5DC841FBF4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0804563301245885"/>
          <c:y val="0.58818577256717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B6758CB-6DE7-2B4F-8722-496ED2FC1BD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solidFill>
                    <a:schemeClr val="dk1">
                      <a:lumMod val="25000"/>
                      <a:lumOff val="75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C255393-59CA-1342-B6AA-529B0396EDF6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CAFA2B2-15ED-0E49-919A-E7EC2A32D1F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268C48A8-C143-F147-AFBD-6EB626F60BA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7626002934313125E-2"/>
                  <c:y val="2.176818377929951E-2"/>
                </c:manualLayout>
              </c:layout>
              <c:tx>
                <c:rich>
                  <a:bodyPr/>
                  <a:lstStyle/>
                  <a:p>
                    <a:fld id="{EA325D8F-EED8-D747-829A-AC92C4A46D7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459BD1EF-E806-DB47-AB4D-75B455F148C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1.3947265299055801E-2"/>
                  <c:y val="1.4191875283564012E-2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8.8016542985445579E-3"/>
                  <c:y val="1.1214263376592591E-2"/>
                </c:manualLayout>
              </c:layout>
              <c:tx>
                <c:rich>
                  <a:bodyPr/>
                  <a:lstStyle/>
                  <a:p>
                    <a:fld id="{143F78A0-5672-F245-86A3-E3A85D0A23A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47380A7A-E072-EB4B-931B-9972C45AEEB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33F4B35-6BAB-B74B-9AD2-47D4F3615E0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0</c:formatCode>
                <c:ptCount val="16"/>
                <c:pt idx="15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27/04/2023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27/04/2023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27/04/2023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April 2023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650503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50.072.370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35.814.119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24.919.489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14.063.751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13.983.855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13.196.610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12.376.438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12.149.302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12.140.906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11.077.021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/resource/</a:t>
            </a:r>
            <a:r>
              <a:rPr lang="en-GB" dirty="0" err="1">
                <a:solidFill>
                  <a:schemeClr val="accent1"/>
                </a:solidFill>
              </a:rPr>
              <a:t>search?contentType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literature&amp;literatureType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journal&amp;relevance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GBIF_USED&amp;peerReview</a:t>
            </a:r>
            <a:r>
              <a:rPr lang="en-GB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063962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482414" y="665660"/>
            <a:ext cx="25266464" cy="14212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784" y="935722"/>
            <a:ext cx="22840634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4365546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3257550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05549" y="734798"/>
            <a:ext cx="23487290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3257550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4365546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60005" y="1414386"/>
            <a:ext cx="2104064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3257550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4365546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2636234" y="7321610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3856877" y="11564559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7650908" y="8911626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3633860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359241" y="10944699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64619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461980" y="11197352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359241" y="11870822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6461980" y="2294511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6455182" y="11751313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2354071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630170" y="470229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332682" y="187893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947477" y="446565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623509" y="11342813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038508" y="1721410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547030" y="186142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4244857" y="2408965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663550" y="201693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3004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 Medium" pitchFamily="2" charset="-79"/>
              </a:rPr>
              <a:t>By the numbers | 31 March 2023</a:t>
            </a:r>
            <a:endParaRPr lang="en-DK" sz="16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16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16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/the-</a:t>
            </a:r>
            <a:r>
              <a:rPr lang="en-GB" sz="1600" dirty="0" err="1">
                <a:solidFill>
                  <a:schemeClr val="accent1"/>
                </a:solidFill>
              </a:rPr>
              <a:t>gbif</a:t>
            </a:r>
            <a:r>
              <a:rPr lang="en-GB" sz="16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800841"/>
              </p:ext>
            </p:extLst>
          </p:nvPr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SOURCE: </a:t>
            </a:r>
            <a:r>
              <a:rPr lang="en-GB" sz="1600" dirty="0" err="1">
                <a:solidFill>
                  <a:schemeClr val="accent1"/>
                </a:solidFill>
              </a:rPr>
              <a:t>Plausible.io</a:t>
            </a:r>
            <a:r>
              <a:rPr lang="en-GB" sz="1600" dirty="0">
                <a:solidFill>
                  <a:schemeClr val="accent1"/>
                </a:solidFill>
              </a:rPr>
              <a:t>.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383619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2466234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069367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 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 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 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 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82363646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51373051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50630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38.992.030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35.176.955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34.074.909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18.762.933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17.944.092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16.585.720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16.583.277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13.792.673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11.878.832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10.058.577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</TotalTime>
  <Words>1213</Words>
  <Application>Microsoft Macintosh PowerPoint</Application>
  <PresentationFormat>Custom</PresentationFormat>
  <Paragraphs>434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Rubik Medium</vt:lpstr>
      <vt:lpstr>Source Code Pro</vt:lpstr>
      <vt:lpstr>Roboto Condensed Light</vt:lpstr>
      <vt:lpstr>Bitter SemiBold</vt:lpstr>
      <vt:lpstr>Roboto Regular</vt:lpstr>
      <vt:lpstr>Rubik SemiBold</vt:lpstr>
      <vt:lpstr>Rubik</vt:lpstr>
      <vt:lpstr>Bitter</vt:lpstr>
      <vt:lpstr>Roboto</vt:lpstr>
      <vt:lpstr>Arial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</vt:lpstr>
      <vt:lpstr>API requests per country</vt:lpstr>
      <vt:lpstr>Peer-reviewed publications using GBIF-mediated data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Javier Gamboa Martinez</cp:lastModifiedBy>
  <cp:revision>20</cp:revision>
  <dcterms:created xsi:type="dcterms:W3CDTF">2023-04-27T10:02:36Z</dcterms:created>
  <dcterms:modified xsi:type="dcterms:W3CDTF">2023-04-27T14:05:40Z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